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27432000"/>
  <p:notesSz cx="6858000" cy="9144000"/>
  <p:defaultTextStyle>
    <a:defPPr>
      <a:defRPr lang="en-US"/>
    </a:defPPr>
    <a:lvl1pPr marL="0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1pPr>
    <a:lvl2pPr marL="1724284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2pPr>
    <a:lvl3pPr marL="3448568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3pPr>
    <a:lvl4pPr marL="5172852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4pPr>
    <a:lvl5pPr marL="6897136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5pPr>
    <a:lvl6pPr marL="8621420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6pPr>
    <a:lvl7pPr marL="10345704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7pPr>
    <a:lvl8pPr marL="12069989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8pPr>
    <a:lvl9pPr marL="13794273" algn="l" defTabSz="3448568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60"/>
  </p:normalViewPr>
  <p:slideViewPr>
    <p:cSldViewPr>
      <p:cViewPr>
        <p:scale>
          <a:sx n="84" d="100"/>
          <a:sy n="84" d="100"/>
        </p:scale>
        <p:origin x="-8640" y="-2352"/>
      </p:cViewPr>
      <p:guideLst>
        <p:guide orient="horz" pos="8640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2"/>
            <a:ext cx="310896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242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48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72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9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621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345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069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794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3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4"/>
            <a:ext cx="82296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4"/>
            <a:ext cx="240792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5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2"/>
            <a:ext cx="31089600" cy="5448300"/>
          </a:xfrm>
        </p:spPr>
        <p:txBody>
          <a:bodyPr anchor="t"/>
          <a:lstStyle>
            <a:lvl1pPr algn="l">
              <a:defRPr sz="1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4"/>
            <a:ext cx="31089600" cy="6000748"/>
          </a:xfrm>
        </p:spPr>
        <p:txBody>
          <a:bodyPr anchor="b"/>
          <a:lstStyle>
            <a:lvl1pPr marL="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1pPr>
            <a:lvl2pPr marL="1724284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44856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517285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897136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86214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1034570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2069989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379427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7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2"/>
            <a:ext cx="16154400" cy="1810385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2"/>
            <a:ext cx="16154400" cy="1810385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5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6140452"/>
            <a:ext cx="16160752" cy="255904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4284" indent="0">
              <a:buNone/>
              <a:defRPr sz="7500" b="1"/>
            </a:lvl2pPr>
            <a:lvl3pPr marL="3448568" indent="0">
              <a:buNone/>
              <a:defRPr sz="6800" b="1"/>
            </a:lvl3pPr>
            <a:lvl4pPr marL="5172852" indent="0">
              <a:buNone/>
              <a:defRPr sz="6000" b="1"/>
            </a:lvl4pPr>
            <a:lvl5pPr marL="6897136" indent="0">
              <a:buNone/>
              <a:defRPr sz="6000" b="1"/>
            </a:lvl5pPr>
            <a:lvl6pPr marL="8621420" indent="0">
              <a:buNone/>
              <a:defRPr sz="6000" b="1"/>
            </a:lvl6pPr>
            <a:lvl7pPr marL="10345704" indent="0">
              <a:buNone/>
              <a:defRPr sz="6000" b="1"/>
            </a:lvl7pPr>
            <a:lvl8pPr marL="12069989" indent="0">
              <a:buNone/>
              <a:defRPr sz="6000" b="1"/>
            </a:lvl8pPr>
            <a:lvl9pPr marL="13794273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1" y="8699500"/>
            <a:ext cx="16160752" cy="1580515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6140452"/>
            <a:ext cx="16167100" cy="255904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4284" indent="0">
              <a:buNone/>
              <a:defRPr sz="7500" b="1"/>
            </a:lvl2pPr>
            <a:lvl3pPr marL="3448568" indent="0">
              <a:buNone/>
              <a:defRPr sz="6800" b="1"/>
            </a:lvl3pPr>
            <a:lvl4pPr marL="5172852" indent="0">
              <a:buNone/>
              <a:defRPr sz="6000" b="1"/>
            </a:lvl4pPr>
            <a:lvl5pPr marL="6897136" indent="0">
              <a:buNone/>
              <a:defRPr sz="6000" b="1"/>
            </a:lvl5pPr>
            <a:lvl6pPr marL="8621420" indent="0">
              <a:buNone/>
              <a:defRPr sz="6000" b="1"/>
            </a:lvl6pPr>
            <a:lvl7pPr marL="10345704" indent="0">
              <a:buNone/>
              <a:defRPr sz="6000" b="1"/>
            </a:lvl7pPr>
            <a:lvl8pPr marL="12069989" indent="0">
              <a:buNone/>
              <a:defRPr sz="6000" b="1"/>
            </a:lvl8pPr>
            <a:lvl9pPr marL="13794273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8699500"/>
            <a:ext cx="16167100" cy="1580515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4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3" y="1092200"/>
            <a:ext cx="12033252" cy="4648200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2"/>
            <a:ext cx="20447000" cy="23412452"/>
          </a:xfrm>
        </p:spPr>
        <p:txBody>
          <a:bodyPr/>
          <a:lstStyle>
            <a:lvl1pPr>
              <a:defRPr sz="12100"/>
            </a:lvl1pPr>
            <a:lvl2pPr>
              <a:defRPr sz="10600"/>
            </a:lvl2pPr>
            <a:lvl3pPr>
              <a:defRPr sz="91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3" y="5740402"/>
            <a:ext cx="12033252" cy="18764252"/>
          </a:xfrm>
        </p:spPr>
        <p:txBody>
          <a:bodyPr/>
          <a:lstStyle>
            <a:lvl1pPr marL="0" indent="0">
              <a:buNone/>
              <a:defRPr sz="5300"/>
            </a:lvl1pPr>
            <a:lvl2pPr marL="1724284" indent="0">
              <a:buNone/>
              <a:defRPr sz="4500"/>
            </a:lvl2pPr>
            <a:lvl3pPr marL="3448568" indent="0">
              <a:buNone/>
              <a:defRPr sz="3800"/>
            </a:lvl3pPr>
            <a:lvl4pPr marL="5172852" indent="0">
              <a:buNone/>
              <a:defRPr sz="3400"/>
            </a:lvl4pPr>
            <a:lvl5pPr marL="6897136" indent="0">
              <a:buNone/>
              <a:defRPr sz="3400"/>
            </a:lvl5pPr>
            <a:lvl6pPr marL="8621420" indent="0">
              <a:buNone/>
              <a:defRPr sz="3400"/>
            </a:lvl6pPr>
            <a:lvl7pPr marL="10345704" indent="0">
              <a:buNone/>
              <a:defRPr sz="3400"/>
            </a:lvl7pPr>
            <a:lvl8pPr marL="12069989" indent="0">
              <a:buNone/>
              <a:defRPr sz="3400"/>
            </a:lvl8pPr>
            <a:lvl9pPr marL="1379427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0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0"/>
            <a:ext cx="21945600" cy="226695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0"/>
            <a:ext cx="21945600" cy="16459200"/>
          </a:xfrm>
        </p:spPr>
        <p:txBody>
          <a:bodyPr/>
          <a:lstStyle>
            <a:lvl1pPr marL="0" indent="0">
              <a:buNone/>
              <a:defRPr sz="12100"/>
            </a:lvl1pPr>
            <a:lvl2pPr marL="1724284" indent="0">
              <a:buNone/>
              <a:defRPr sz="10600"/>
            </a:lvl2pPr>
            <a:lvl3pPr marL="3448568" indent="0">
              <a:buNone/>
              <a:defRPr sz="9100"/>
            </a:lvl3pPr>
            <a:lvl4pPr marL="5172852" indent="0">
              <a:buNone/>
              <a:defRPr sz="7500"/>
            </a:lvl4pPr>
            <a:lvl5pPr marL="6897136" indent="0">
              <a:buNone/>
              <a:defRPr sz="7500"/>
            </a:lvl5pPr>
            <a:lvl6pPr marL="8621420" indent="0">
              <a:buNone/>
              <a:defRPr sz="7500"/>
            </a:lvl6pPr>
            <a:lvl7pPr marL="10345704" indent="0">
              <a:buNone/>
              <a:defRPr sz="7500"/>
            </a:lvl7pPr>
            <a:lvl8pPr marL="12069989" indent="0">
              <a:buNone/>
              <a:defRPr sz="7500"/>
            </a:lvl8pPr>
            <a:lvl9pPr marL="13794273" indent="0">
              <a:buNone/>
              <a:defRPr sz="7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8"/>
          </a:xfrm>
        </p:spPr>
        <p:txBody>
          <a:bodyPr/>
          <a:lstStyle>
            <a:lvl1pPr marL="0" indent="0">
              <a:buNone/>
              <a:defRPr sz="5300"/>
            </a:lvl1pPr>
            <a:lvl2pPr marL="1724284" indent="0">
              <a:buNone/>
              <a:defRPr sz="4500"/>
            </a:lvl2pPr>
            <a:lvl3pPr marL="3448568" indent="0">
              <a:buNone/>
              <a:defRPr sz="3800"/>
            </a:lvl3pPr>
            <a:lvl4pPr marL="5172852" indent="0">
              <a:buNone/>
              <a:defRPr sz="3400"/>
            </a:lvl4pPr>
            <a:lvl5pPr marL="6897136" indent="0">
              <a:buNone/>
              <a:defRPr sz="3400"/>
            </a:lvl5pPr>
            <a:lvl6pPr marL="8621420" indent="0">
              <a:buNone/>
              <a:defRPr sz="3400"/>
            </a:lvl6pPr>
            <a:lvl7pPr marL="10345704" indent="0">
              <a:buNone/>
              <a:defRPr sz="3400"/>
            </a:lvl7pPr>
            <a:lvl8pPr marL="12069989" indent="0">
              <a:buNone/>
              <a:defRPr sz="3400"/>
            </a:lvl8pPr>
            <a:lvl9pPr marL="1379427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2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344857" tIns="172428" rIns="344857" bIns="17242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2"/>
            <a:ext cx="32918400" cy="18103852"/>
          </a:xfrm>
          <a:prstGeom prst="rect">
            <a:avLst/>
          </a:prstGeom>
        </p:spPr>
        <p:txBody>
          <a:bodyPr vert="horz" lIns="344857" tIns="172428" rIns="344857" bIns="1724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2"/>
            <a:ext cx="8534400" cy="14605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4800F-7083-4ABB-8243-7891FFAAE4C8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2"/>
            <a:ext cx="11582400" cy="14605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2"/>
            <a:ext cx="8534400" cy="14605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231CB-BE0A-459B-8C1F-EADCA5BF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5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48568" rtl="0" eaLnBrk="1" latinLnBrk="0" hangingPunct="1">
        <a:spcBef>
          <a:spcPct val="0"/>
        </a:spcBef>
        <a:buNone/>
        <a:defRPr sz="1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3213" indent="-1293213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1pPr>
      <a:lvl2pPr marL="2801962" indent="-1077678" algn="l" defTabSz="3448568" rtl="0" eaLnBrk="1" latinLnBrk="0" hangingPunct="1">
        <a:spcBef>
          <a:spcPct val="20000"/>
        </a:spcBef>
        <a:buFont typeface="Arial" panose="020B0604020202020204" pitchFamily="34" charset="0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2pPr>
      <a:lvl3pPr marL="4310710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034994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759278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»"/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83562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207847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32131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56415" indent="-862142" algn="l" defTabSz="34485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4284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8568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72852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7136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420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45704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9989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4273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hyperlink" Target="http://makeitstick.net/" TargetMode="External"/><Relationship Id="rId18" Type="http://schemas.openxmlformats.org/officeDocument/2006/relationships/image" Target="../media/image8.png"/><Relationship Id="rId3" Type="http://schemas.openxmlformats.org/officeDocument/2006/relationships/image" Target="../media/image2.jpeg"/><Relationship Id="rId21" Type="http://schemas.openxmlformats.org/officeDocument/2006/relationships/image" Target="../media/image10.png"/><Relationship Id="rId7" Type="http://schemas.openxmlformats.org/officeDocument/2006/relationships/hyperlink" Target="http://personal.denison.edu/~matthewsn/intropsyc" TargetMode="External"/><Relationship Id="rId12" Type="http://schemas.openxmlformats.org/officeDocument/2006/relationships/hyperlink" Target="https://www.ncbi.nlm.nih.gov/pubmed/?term=27530500" TargetMode="External"/><Relationship Id="rId17" Type="http://schemas.openxmlformats.org/officeDocument/2006/relationships/hyperlink" Target="https://www.ncbi.nlm.nih.gov/pubmed/?term=26674128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://journals.sagepub.com/doi/abs/10.1177/0956797616659930" TargetMode="External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makeitstick.net/" TargetMode="External"/><Relationship Id="rId5" Type="http://schemas.openxmlformats.org/officeDocument/2006/relationships/hyperlink" Target="http://personal.denison.edu/~matthewsn/nitop2018" TargetMode="External"/><Relationship Id="rId15" Type="http://schemas.openxmlformats.org/officeDocument/2006/relationships/hyperlink" Target="https://sty.presswarehouse.com/books/BookDetail.aspx?productID=441430" TargetMode="External"/><Relationship Id="rId23" Type="http://schemas.openxmlformats.org/officeDocument/2006/relationships/image" Target="../media/image12.jpeg"/><Relationship Id="rId10" Type="http://schemas.openxmlformats.org/officeDocument/2006/relationships/image" Target="../media/image7.png"/><Relationship Id="rId19" Type="http://schemas.openxmlformats.org/officeDocument/2006/relationships/hyperlink" Target="http://homes.soic.indiana.edu/donbyrd/Teach/ESWE.html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6.png"/><Relationship Id="rId14" Type="http://schemas.openxmlformats.org/officeDocument/2006/relationships/hyperlink" Target="https://moodle.csun.edu/pluginfile.php/2442242/mod_resource/content/0/HowLearningWorks-Ambrose.pdf" TargetMode="External"/><Relationship Id="rId22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61825" y="76200"/>
            <a:ext cx="1755140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Flippin</a:t>
            </a:r>
            <a:r>
              <a:rPr lang="en-US" sz="7200" b="1" dirty="0">
                <a:latin typeface="Helvetica" panose="020B0604020202020204" pitchFamily="34" charset="0"/>
                <a:cs typeface="Helvetica" panose="020B0604020202020204" pitchFamily="34" charset="0"/>
              </a:rPr>
              <a:t>’ Intro </a:t>
            </a:r>
            <a:r>
              <a:rPr lang="en-US" sz="72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Psyc</a:t>
            </a:r>
            <a:endParaRPr lang="en-US" sz="7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US" sz="4400" b="1" dirty="0">
                <a:latin typeface="Helvetica" panose="020B0604020202020204" pitchFamily="34" charset="0"/>
                <a:cs typeface="Helvetica" panose="020B0604020202020204" pitchFamily="34" charset="0"/>
              </a:rPr>
              <a:t>Nestor Matthews, Department of Psychology, Denison University</a:t>
            </a:r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0" y="3429000"/>
            <a:ext cx="36576000" cy="33274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57200" y="66802"/>
            <a:ext cx="5670735" cy="3243072"/>
            <a:chOff x="762000" y="2514600"/>
            <a:chExt cx="7386071" cy="4235450"/>
          </a:xfrm>
        </p:grpSpPr>
        <p:pic>
          <p:nvPicPr>
            <p:cNvPr id="13" name="Picture 2" descr="http://ird.utpb.edu/media/images/Classroom%20Right%202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762000" y="2514600"/>
              <a:ext cx="7386071" cy="4235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438113" flipV="1">
              <a:off x="5562599" y="4743732"/>
              <a:ext cx="845979" cy="1046264"/>
            </a:xfrm>
            <a:prstGeom prst="rect">
              <a:avLst/>
            </a:prstGeom>
          </p:spPr>
        </p:pic>
      </p:grpSp>
      <p:pic>
        <p:nvPicPr>
          <p:cNvPr id="17" name="Picture 6" descr="File:SwaseyObservatoryChapelDenisonUnivers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9024" y="66802"/>
            <a:ext cx="5685976" cy="324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5108524" y="3581400"/>
            <a:ext cx="557075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Introduction</a:t>
            </a:r>
            <a:endParaRPr lang="en-US" sz="72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642827" y="3700309"/>
            <a:ext cx="35189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Results</a:t>
            </a:r>
            <a:endParaRPr lang="en-US" sz="72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795357" y="2707065"/>
            <a:ext cx="14569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Poster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http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://personal.denison.edu/~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matthewsn/nitop2018 </a:t>
            </a:r>
            <a:endParaRPr lang="en-US" sz="3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467600" y="1795046"/>
            <a:ext cx="8526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bg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Videos</a:t>
            </a:r>
            <a:endParaRPr 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8361939" y="1795046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Poster</a:t>
            </a:r>
            <a:endParaRPr 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1800" y="18802290"/>
            <a:ext cx="18157191" cy="354120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9216726" y="2006025"/>
            <a:ext cx="181581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Open Access 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Intro </a:t>
            </a:r>
            <a:r>
              <a:rPr lang="en-US" sz="32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Psyc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Videos &amp; PPTs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  <a:hlinkClick r:id="rId7"/>
              </a:rPr>
              <a:t>http://personal.denison.edu/~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  <a:hlinkClick r:id="rId7"/>
              </a:rPr>
              <a:t>matthewsn/intropsyc</a:t>
            </a:r>
            <a:endParaRPr lang="en-US" sz="32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872" y="85852"/>
            <a:ext cx="946216" cy="147846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1912" y="85852"/>
            <a:ext cx="946216" cy="1478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7800" y="2118360"/>
            <a:ext cx="1234440" cy="12344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160" y="2118360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200" y="4800600"/>
            <a:ext cx="1779416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 flipped classroom requires students to complete instructional content outside of class, </a:t>
            </a:r>
            <a:endParaRPr lang="en-US" sz="3600" dirty="0" smtClean="0"/>
          </a:p>
          <a:p>
            <a:r>
              <a:rPr lang="en-US" sz="3600" dirty="0" smtClean="0"/>
              <a:t>so </a:t>
            </a:r>
            <a:r>
              <a:rPr lang="en-US" sz="3600" dirty="0"/>
              <a:t>that class time can be used for active learning rather than for lecturing. The current project </a:t>
            </a:r>
            <a:endParaRPr lang="en-US" sz="3600" dirty="0" smtClean="0"/>
          </a:p>
          <a:p>
            <a:r>
              <a:rPr lang="en-US" sz="3600" dirty="0" smtClean="0"/>
              <a:t>entailed </a:t>
            </a:r>
            <a:r>
              <a:rPr lang="en-US" sz="3600" dirty="0"/>
              <a:t>flipping two sections </a:t>
            </a:r>
            <a:r>
              <a:rPr lang="en-US" sz="3600" dirty="0" smtClean="0"/>
              <a:t>(n=54) of </a:t>
            </a:r>
            <a:r>
              <a:rPr lang="en-US" sz="3600" dirty="0"/>
              <a:t>Denison University’s Introduction to Psychology course </a:t>
            </a:r>
            <a:endParaRPr lang="en-US" sz="3600" dirty="0" smtClean="0"/>
          </a:p>
          <a:p>
            <a:r>
              <a:rPr lang="en-US" sz="3600" dirty="0" smtClean="0"/>
              <a:t>during </a:t>
            </a:r>
            <a:r>
              <a:rPr lang="en-US" sz="3600" dirty="0"/>
              <a:t>the fall 2017 semester. The </a:t>
            </a:r>
            <a:r>
              <a:rPr lang="en-US" sz="3600" dirty="0" smtClean="0"/>
              <a:t>following pedagogical goals</a:t>
            </a:r>
            <a:r>
              <a:rPr lang="en-US" sz="3600" dirty="0"/>
              <a:t> </a:t>
            </a:r>
            <a:r>
              <a:rPr lang="en-US" sz="3600" dirty="0" smtClean="0"/>
              <a:t>motivated this project.</a:t>
            </a:r>
            <a:endParaRPr lang="en-US" sz="3600" dirty="0"/>
          </a:p>
        </p:txBody>
      </p:sp>
      <p:sp>
        <p:nvSpPr>
          <p:cNvPr id="42" name="TextBox 41"/>
          <p:cNvSpPr txBox="1"/>
          <p:nvPr/>
        </p:nvSpPr>
        <p:spPr>
          <a:xfrm>
            <a:off x="276854" y="22048887"/>
            <a:ext cx="1770381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On the </a:t>
            </a:r>
            <a:r>
              <a:rPr lang="en-US" sz="3600" dirty="0"/>
              <a:t>evening before each class period, students completed a low-stakes online quiz </a:t>
            </a:r>
            <a:endParaRPr lang="en-US" sz="3600" dirty="0" smtClean="0"/>
          </a:p>
          <a:p>
            <a:r>
              <a:rPr lang="en-US" sz="3600" dirty="0" smtClean="0"/>
              <a:t>requiring multiple-choice (MC) responses to an </a:t>
            </a:r>
            <a:r>
              <a:rPr lang="en-US" sz="3600" dirty="0"/>
              <a:t>Introductory Psychology </a:t>
            </a:r>
            <a:r>
              <a:rPr lang="en-US" sz="3600" dirty="0" smtClean="0"/>
              <a:t>video or reading. </a:t>
            </a:r>
            <a:r>
              <a:rPr lang="en-US" sz="3600" dirty="0"/>
              <a:t>Automated feedback became available to students at 6 AM the following morning. </a:t>
            </a:r>
            <a:r>
              <a:rPr lang="en-US" sz="3600" dirty="0" smtClean="0"/>
              <a:t>Delaying </a:t>
            </a:r>
            <a:r>
              <a:rPr lang="en-US" sz="3600" dirty="0"/>
              <a:t>the feedback until after students (presumably) slept temporally distributed the </a:t>
            </a:r>
            <a:r>
              <a:rPr lang="en-US" sz="3600" dirty="0" smtClean="0"/>
              <a:t>students’ engagement with the material, as recommended in “</a:t>
            </a:r>
            <a:r>
              <a:rPr lang="en-US" sz="3600" dirty="0" smtClean="0">
                <a:hlinkClick r:id="rId11"/>
              </a:rPr>
              <a:t>Make it Stick</a:t>
            </a:r>
            <a:r>
              <a:rPr lang="en-US" sz="3600" dirty="0" smtClean="0"/>
              <a:t>” (Brown, </a:t>
            </a:r>
            <a:r>
              <a:rPr lang="en-US" sz="3600" dirty="0" err="1" smtClean="0"/>
              <a:t>Roediger</a:t>
            </a:r>
            <a:r>
              <a:rPr lang="en-US" sz="3600" dirty="0" smtClean="0"/>
              <a:t> &amp; </a:t>
            </a:r>
            <a:r>
              <a:rPr lang="en-US" sz="3600" dirty="0" err="1" smtClean="0"/>
              <a:t>McDaniels</a:t>
            </a:r>
            <a:r>
              <a:rPr lang="en-US" sz="3600" dirty="0" smtClean="0"/>
              <a:t>, 2014). The timing also exploited the sleep-related consolidation described in “</a:t>
            </a:r>
            <a:r>
              <a:rPr lang="en-US" sz="3600" dirty="0" smtClean="0">
                <a:hlinkClick r:id="rId12"/>
              </a:rPr>
              <a:t>Relearn Faster and Retain Longer: Along with Practice, Sleep Makes Perfect</a:t>
            </a:r>
            <a:r>
              <a:rPr lang="en-US" sz="3600" dirty="0" smtClean="0"/>
              <a:t>” (</a:t>
            </a:r>
            <a:r>
              <a:rPr lang="en-US" sz="3600" dirty="0" err="1" smtClean="0"/>
              <a:t>Mazza</a:t>
            </a:r>
            <a:r>
              <a:rPr lang="en-US" sz="3600" dirty="0" smtClean="0"/>
              <a:t> et al., 2016). Learning outcomes were evaluated by rank-correlations between online preparatory homework performance (“Flipped MC items”) and grade-related outcome variables.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903613" y="20745271"/>
            <a:ext cx="39805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Methods</a:t>
            </a:r>
            <a:endParaRPr lang="en-US" sz="72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85615" y="8839200"/>
            <a:ext cx="15996815" cy="72943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1.      Increase student engagement with material outside the classroom.</a:t>
            </a:r>
          </a:p>
          <a:p>
            <a:endParaRPr lang="en-US" sz="3600" dirty="0" smtClean="0"/>
          </a:p>
          <a:p>
            <a:r>
              <a:rPr lang="en-US" sz="3600" dirty="0" smtClean="0"/>
              <a:t>2</a:t>
            </a:r>
            <a:r>
              <a:rPr lang="en-US" sz="3600" dirty="0"/>
              <a:t>.      Broaden in-class participation.</a:t>
            </a:r>
          </a:p>
          <a:p>
            <a:endParaRPr lang="en-US" sz="3600" dirty="0" smtClean="0"/>
          </a:p>
          <a:p>
            <a:r>
              <a:rPr lang="en-US" sz="3600" dirty="0" smtClean="0"/>
              <a:t>3</a:t>
            </a:r>
            <a:r>
              <a:rPr lang="en-US" sz="3600" dirty="0"/>
              <a:t>.      Distribute students’ practice across time and contexts.  </a:t>
            </a:r>
          </a:p>
          <a:p>
            <a:endParaRPr lang="en-US" sz="3600" dirty="0" smtClean="0"/>
          </a:p>
          <a:p>
            <a:r>
              <a:rPr lang="en-US" sz="3600" dirty="0" smtClean="0"/>
              <a:t>4</a:t>
            </a:r>
            <a:r>
              <a:rPr lang="en-US" sz="3600" dirty="0"/>
              <a:t>.      More fully understand students’ prior knowledge. </a:t>
            </a:r>
          </a:p>
          <a:p>
            <a:endParaRPr lang="en-US" sz="3600" dirty="0" smtClean="0"/>
          </a:p>
          <a:p>
            <a:r>
              <a:rPr lang="en-US" sz="3600" dirty="0" smtClean="0"/>
              <a:t>5</a:t>
            </a:r>
            <a:r>
              <a:rPr lang="en-US" sz="3600" dirty="0"/>
              <a:t>.      Level the playing field in students’ preparedness for each class period.</a:t>
            </a:r>
          </a:p>
          <a:p>
            <a:r>
              <a:rPr lang="en-US" sz="3600" dirty="0" smtClean="0"/>
              <a:t> </a:t>
            </a:r>
          </a:p>
          <a:p>
            <a:pPr marL="742950" indent="-742950">
              <a:buAutoNum type="arabicPeriod" startAt="6"/>
            </a:pPr>
            <a:r>
              <a:rPr lang="en-US" sz="3600" dirty="0" smtClean="0"/>
              <a:t>  Cultivate </a:t>
            </a:r>
            <a:r>
              <a:rPr lang="en-US" sz="3600" dirty="0"/>
              <a:t>students’ self-directed learning</a:t>
            </a:r>
            <a:r>
              <a:rPr lang="en-US" sz="3600" dirty="0" smtClean="0"/>
              <a:t>.</a:t>
            </a:r>
          </a:p>
          <a:p>
            <a:pPr marL="742950" indent="-742950">
              <a:buAutoNum type="arabicPeriod" startAt="6"/>
            </a:pPr>
            <a:endParaRPr lang="en-US" sz="3600" dirty="0" smtClean="0"/>
          </a:p>
          <a:p>
            <a:pPr marL="742950" indent="-742950">
              <a:buAutoNum type="arabicPeriod" startAt="6"/>
            </a:pPr>
            <a:r>
              <a:rPr lang="en-US" sz="3600" dirty="0" smtClean="0"/>
              <a:t>  Generate Intro </a:t>
            </a:r>
            <a:r>
              <a:rPr lang="en-US" sz="3600" dirty="0" err="1" smtClean="0"/>
              <a:t>Psyc</a:t>
            </a:r>
            <a:r>
              <a:rPr lang="en-US" sz="3600" dirty="0" smtClean="0"/>
              <a:t> learning and teaching resources, </a:t>
            </a:r>
            <a:r>
              <a:rPr lang="en-US" sz="3600" dirty="0"/>
              <a:t>freely available </a:t>
            </a:r>
            <a:r>
              <a:rPr lang="en-US" sz="3600" dirty="0" smtClean="0"/>
              <a:t>worldwide.</a:t>
            </a:r>
            <a:endParaRPr lang="en-US" sz="3600" dirty="0"/>
          </a:p>
        </p:txBody>
      </p:sp>
      <p:sp>
        <p:nvSpPr>
          <p:cNvPr id="46" name="Rectangle 45"/>
          <p:cNvSpPr/>
          <p:nvPr/>
        </p:nvSpPr>
        <p:spPr>
          <a:xfrm>
            <a:off x="6519166" y="7638871"/>
            <a:ext cx="274947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Goals</a:t>
            </a:r>
            <a:endParaRPr lang="en-US" sz="72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9694" y="16531077"/>
            <a:ext cx="178435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ea typeface="Times New Roman" panose="02020603050405020304" pitchFamily="18" charset="0"/>
              </a:rPr>
              <a:t>Goals 1-6 align with empirically supported learning principles.</a:t>
            </a:r>
          </a:p>
          <a:p>
            <a:r>
              <a:rPr lang="en-US" sz="3600" u="sng" dirty="0" smtClean="0">
                <a:ea typeface="Times New Roman" panose="02020603050405020304" pitchFamily="18" charset="0"/>
                <a:hlinkClick r:id="rId13"/>
              </a:rPr>
              <a:t>Make it Stick: Brown, </a:t>
            </a:r>
            <a:r>
              <a:rPr lang="en-US" sz="3600" u="sng" dirty="0" err="1" smtClean="0">
                <a:ea typeface="Times New Roman" panose="02020603050405020304" pitchFamily="18" charset="0"/>
                <a:hlinkClick r:id="rId13"/>
              </a:rPr>
              <a:t>Roediger</a:t>
            </a:r>
            <a:r>
              <a:rPr lang="en-US" sz="3600" u="sng" dirty="0" smtClean="0">
                <a:ea typeface="Times New Roman" panose="02020603050405020304" pitchFamily="18" charset="0"/>
                <a:hlinkClick r:id="rId13"/>
              </a:rPr>
              <a:t> &amp; McDaniel, 2014</a:t>
            </a:r>
            <a:r>
              <a:rPr lang="en-US" sz="3600" u="sng" dirty="0" smtClean="0">
                <a:ea typeface="Times New Roman" panose="02020603050405020304" pitchFamily="18" charset="0"/>
              </a:rPr>
              <a:t>; </a:t>
            </a:r>
          </a:p>
          <a:p>
            <a:r>
              <a:rPr lang="en-US" sz="3600" u="sng" dirty="0" smtClean="0">
                <a:ea typeface="Times New Roman" panose="02020603050405020304" pitchFamily="18" charset="0"/>
                <a:hlinkClick r:id="rId14"/>
              </a:rPr>
              <a:t>How Learning Works: 7 Research-Based Principles for Smart Teaching: Ambrose et al., 2010</a:t>
            </a:r>
            <a:r>
              <a:rPr lang="en-US" sz="3600" u="sng" dirty="0" smtClean="0">
                <a:solidFill>
                  <a:srgbClr val="0000FF"/>
                </a:solidFill>
                <a:ea typeface="Times New Roman" panose="02020603050405020304" pitchFamily="18" charset="0"/>
              </a:rPr>
              <a:t>;</a:t>
            </a:r>
            <a:r>
              <a:rPr lang="en-US" sz="3600" u="sng" dirty="0" smtClean="0">
                <a:ea typeface="Times New Roman" panose="02020603050405020304" pitchFamily="18" charset="0"/>
              </a:rPr>
              <a:t> </a:t>
            </a:r>
          </a:p>
          <a:p>
            <a:r>
              <a:rPr lang="en-US" sz="3600" u="sng" dirty="0" smtClean="0">
                <a:ea typeface="Times New Roman" panose="02020603050405020304" pitchFamily="18" charset="0"/>
                <a:hlinkClick r:id="rId15"/>
              </a:rPr>
              <a:t>Teaching Students How to Learn: McGuire &amp; McGuire, 2015</a:t>
            </a:r>
            <a:r>
              <a:rPr lang="en-US" sz="3600" u="sng" dirty="0" smtClean="0">
                <a:solidFill>
                  <a:srgbClr val="0000FF"/>
                </a:solidFill>
                <a:ea typeface="Times New Roman" panose="02020603050405020304" pitchFamily="18" charset="0"/>
              </a:rPr>
              <a:t>;</a:t>
            </a:r>
            <a:r>
              <a:rPr lang="en-US" sz="3600" u="sng" dirty="0" smtClean="0">
                <a:ea typeface="Times New Roman" panose="02020603050405020304" pitchFamily="18" charset="0"/>
              </a:rPr>
              <a:t> </a:t>
            </a:r>
            <a:r>
              <a:rPr lang="en-US" sz="3600" u="sng" dirty="0" smtClean="0">
                <a:ea typeface="Times New Roman" panose="02020603050405020304" pitchFamily="18" charset="0"/>
                <a:hlinkClick r:id="rId16"/>
              </a:rPr>
              <a:t> </a:t>
            </a:r>
          </a:p>
          <a:p>
            <a:r>
              <a:rPr lang="en-US" sz="3600" u="sng" dirty="0" smtClean="0">
                <a:ea typeface="Times New Roman" panose="02020603050405020304" pitchFamily="18" charset="0"/>
                <a:hlinkClick r:id="rId12"/>
              </a:rPr>
              <a:t>Relearn Faster &amp; Retain Longer: Along with Practice, Sleep Makes Perfect: </a:t>
            </a:r>
            <a:r>
              <a:rPr lang="en-US" sz="3600" u="sng" dirty="0" err="1" smtClean="0">
                <a:ea typeface="Times New Roman" panose="02020603050405020304" pitchFamily="18" charset="0"/>
                <a:hlinkClick r:id="rId12"/>
              </a:rPr>
              <a:t>Mazza</a:t>
            </a:r>
            <a:r>
              <a:rPr lang="en-US" sz="3600" u="sng" dirty="0" smtClean="0">
                <a:ea typeface="Times New Roman" panose="02020603050405020304" pitchFamily="18" charset="0"/>
                <a:hlinkClick r:id="rId12"/>
              </a:rPr>
              <a:t> et al., 2016</a:t>
            </a:r>
            <a:r>
              <a:rPr lang="en-US" sz="3600" u="sng" dirty="0" smtClean="0">
                <a:ea typeface="Times New Roman" panose="02020603050405020304" pitchFamily="18" charset="0"/>
              </a:rPr>
              <a:t>; </a:t>
            </a:r>
            <a:r>
              <a:rPr lang="en-US" sz="3600" u="sng" dirty="0" smtClean="0">
                <a:ea typeface="Times New Roman" panose="02020603050405020304" pitchFamily="18" charset="0"/>
                <a:hlinkClick r:id="rId17"/>
              </a:rPr>
              <a:t> </a:t>
            </a:r>
          </a:p>
          <a:p>
            <a:r>
              <a:rPr lang="en-US" sz="3600" u="sng" dirty="0" smtClean="0">
                <a:ea typeface="Times New Roman" panose="02020603050405020304" pitchFamily="18" charset="0"/>
                <a:hlinkClick r:id="rId17"/>
              </a:rPr>
              <a:t>The Critical Importance of Retrieval and </a:t>
            </a:r>
            <a:r>
              <a:rPr lang="en-US" sz="3600" u="sng" dirty="0">
                <a:ea typeface="Times New Roman" panose="02020603050405020304" pitchFamily="18" charset="0"/>
                <a:hlinkClick r:id="rId17"/>
              </a:rPr>
              <a:t>S</a:t>
            </a:r>
            <a:r>
              <a:rPr lang="en-US" sz="3600" u="sng" dirty="0" smtClean="0">
                <a:ea typeface="Times New Roman" panose="02020603050405020304" pitchFamily="18" charset="0"/>
                <a:hlinkClick r:id="rId17"/>
              </a:rPr>
              <a:t>pacing for Learning: </a:t>
            </a:r>
            <a:r>
              <a:rPr lang="en-US" sz="3600" u="sng" dirty="0" err="1" smtClean="0">
                <a:ea typeface="Times New Roman" panose="02020603050405020304" pitchFamily="18" charset="0"/>
                <a:hlinkClick r:id="rId17"/>
              </a:rPr>
              <a:t>Soderstrom</a:t>
            </a:r>
            <a:r>
              <a:rPr lang="en-US" sz="3600" u="sng" dirty="0" smtClean="0">
                <a:ea typeface="Times New Roman" panose="02020603050405020304" pitchFamily="18" charset="0"/>
                <a:hlinkClick r:id="rId17"/>
              </a:rPr>
              <a:t>, Kerr &amp; Bjork, 2016.</a:t>
            </a:r>
            <a:endParaRPr lang="en-US" sz="3600" u="sng" dirty="0" smtClean="0">
              <a:ea typeface="Times New Roman" panose="02020603050405020304" pitchFamily="18" charset="0"/>
            </a:endParaRPr>
          </a:p>
          <a:p>
            <a:r>
              <a:rPr lang="en-US" sz="3600" dirty="0">
                <a:ea typeface="Times New Roman" panose="02020603050405020304" pitchFamily="18" charset="0"/>
              </a:rPr>
              <a:t>Goal 7 renders psychological science more accessible, affordable, and inclusive</a:t>
            </a:r>
            <a:r>
              <a:rPr lang="en-US" sz="3600" dirty="0" smtClean="0">
                <a:ea typeface="Times New Roman" panose="02020603050405020304" pitchFamily="18" charset="0"/>
              </a:rPr>
              <a:t>.</a:t>
            </a:r>
            <a:endParaRPr lang="en-US" sz="3600" dirty="0"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11801" y="22383690"/>
            <a:ext cx="181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n.s</a:t>
            </a:r>
            <a:r>
              <a:rPr lang="en-US" sz="2000" dirty="0"/>
              <a:t>.= </a:t>
            </a:r>
            <a:r>
              <a:rPr lang="en-US" sz="2000" dirty="0" smtClean="0"/>
              <a:t>Faded:        p </a:t>
            </a:r>
            <a:r>
              <a:rPr lang="en-US" sz="2000" dirty="0"/>
              <a:t>&lt; 0.05 = Bold &amp; Italic (r &gt;= 0.268</a:t>
            </a:r>
            <a:r>
              <a:rPr lang="en-US" sz="2000" dirty="0" smtClean="0"/>
              <a:t>):        p </a:t>
            </a:r>
            <a:r>
              <a:rPr lang="en-US" sz="2000" dirty="0"/>
              <a:t>&lt; 0.01 = Bold &amp; Italic &amp; Underlined (r &gt;= 0.349</a:t>
            </a:r>
            <a:r>
              <a:rPr lang="en-US" sz="2000" dirty="0" smtClean="0"/>
              <a:t>):        p </a:t>
            </a:r>
            <a:r>
              <a:rPr lang="en-US" sz="2000" dirty="0"/>
              <a:t>&lt; 0.001 = Bold &amp; Italic &amp; Underlined &amp; Yellow Fill (r &gt;= 0.435)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8"/>
          <a:srcRect l="24583" t="21111" r="15001" b="17407"/>
          <a:stretch/>
        </p:blipFill>
        <p:spPr>
          <a:xfrm>
            <a:off x="17983200" y="4724400"/>
            <a:ext cx="11049000" cy="63246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24373472" y="22707600"/>
            <a:ext cx="557075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Bottom Line</a:t>
            </a:r>
            <a:endParaRPr lang="en-US" sz="72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8364200" y="23766236"/>
            <a:ext cx="177038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(1) Performance on “</a:t>
            </a:r>
            <a:r>
              <a:rPr lang="en-US" sz="3600" dirty="0"/>
              <a:t>Flipped” MC items correlated significantly with performance on </a:t>
            </a:r>
            <a:r>
              <a:rPr lang="en-US" sz="3600" dirty="0" smtClean="0"/>
              <a:t>assignments that tapped </a:t>
            </a:r>
            <a:r>
              <a:rPr lang="en-US" sz="3600" dirty="0"/>
              <a:t>higher levels in Bloom’s taxonomy. </a:t>
            </a:r>
            <a:r>
              <a:rPr lang="en-US" sz="3600" dirty="0" smtClean="0"/>
              <a:t>The </a:t>
            </a:r>
            <a:r>
              <a:rPr lang="en-US" sz="3600" dirty="0"/>
              <a:t>correlation was largely independent </a:t>
            </a:r>
            <a:r>
              <a:rPr lang="en-US" sz="3600" dirty="0" smtClean="0"/>
              <a:t>of personality factors (extraversion and conscientiousness), and students’ mastery of </a:t>
            </a:r>
            <a:r>
              <a:rPr lang="en-US" sz="3600" dirty="0" smtClean="0">
                <a:hlinkClick r:id="rId19"/>
              </a:rPr>
              <a:t>Edited Standard Written English (ESWE)</a:t>
            </a:r>
            <a:r>
              <a:rPr lang="en-US" sz="3600" dirty="0" smtClean="0"/>
              <a:t>. (2) Subjectively, “Flipped” MC items increased and broadened students’ in-class participation. (3) The project generated numerous </a:t>
            </a:r>
            <a:r>
              <a:rPr lang="en-US" sz="3600" dirty="0" smtClean="0">
                <a:hlinkClick r:id="rId7"/>
              </a:rPr>
              <a:t>open access Intro </a:t>
            </a:r>
            <a:r>
              <a:rPr lang="en-US" sz="3600" dirty="0" err="1" smtClean="0">
                <a:hlinkClick r:id="rId7"/>
              </a:rPr>
              <a:t>Psyc</a:t>
            </a:r>
            <a:r>
              <a:rPr lang="en-US" sz="3600" dirty="0" smtClean="0">
                <a:hlinkClick r:id="rId7"/>
              </a:rPr>
              <a:t> videos and PPT’s to promote psychological science</a:t>
            </a:r>
            <a:r>
              <a:rPr lang="en-US" sz="3600" dirty="0" smtClean="0"/>
              <a:t>. </a:t>
            </a:r>
            <a:r>
              <a:rPr lang="en-US" sz="3600" b="1" dirty="0" smtClean="0">
                <a:solidFill>
                  <a:srgbClr val="FF0000"/>
                </a:solidFill>
              </a:rPr>
              <a:t>Please Share!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726400" y="18418233"/>
            <a:ext cx="2398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Bloom’s Lower Levels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2613600" y="18418233"/>
            <a:ext cx="21010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Conscientiousness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718000" y="18421290"/>
            <a:ext cx="1467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Extraversion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8355065" y="18094404"/>
            <a:ext cx="1560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“Full Bloom”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&amp; ESWE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288634" y="18418233"/>
            <a:ext cx="35486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The Full Range of Bloom’s Levels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8128" y="6096000"/>
            <a:ext cx="7078063" cy="5220429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06" r="2367" b="9367"/>
          <a:stretch/>
        </p:blipFill>
        <p:spPr>
          <a:xfrm>
            <a:off x="26974800" y="11952454"/>
            <a:ext cx="9431098" cy="5867400"/>
          </a:xfrm>
          <a:prstGeom prst="rect">
            <a:avLst/>
          </a:prstGeom>
        </p:spPr>
      </p:pic>
      <p:cxnSp>
        <p:nvCxnSpPr>
          <p:cNvPr id="72" name="Straight Connector 71"/>
          <p:cNvCxnSpPr/>
          <p:nvPr/>
        </p:nvCxnSpPr>
        <p:spPr>
          <a:xfrm>
            <a:off x="17907000" y="11624617"/>
            <a:ext cx="18669000" cy="15728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7907000" y="17830800"/>
            <a:ext cx="18669000" cy="5811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"/>
          <a:stretch/>
        </p:blipFill>
        <p:spPr>
          <a:xfrm>
            <a:off x="18117770" y="11834852"/>
            <a:ext cx="8427593" cy="5955751"/>
          </a:xfrm>
          <a:prstGeom prst="rect">
            <a:avLst/>
          </a:prstGeom>
        </p:spPr>
      </p:pic>
      <p:sp>
        <p:nvSpPr>
          <p:cNvPr id="19" name="Line 68"/>
          <p:cNvSpPr>
            <a:spLocks noChangeShapeType="1"/>
          </p:cNvSpPr>
          <p:nvPr/>
        </p:nvSpPr>
        <p:spPr bwMode="auto">
          <a:xfrm flipH="1" flipV="1">
            <a:off x="17907000" y="3462274"/>
            <a:ext cx="0" cy="2379776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1" name="Picture 8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5478" y="4934186"/>
            <a:ext cx="3048976" cy="1715049"/>
          </a:xfrm>
          <a:prstGeom prst="rect">
            <a:avLst/>
          </a:prstGeom>
        </p:spPr>
      </p:pic>
      <p:sp>
        <p:nvSpPr>
          <p:cNvPr id="82" name="Rectangle 81"/>
          <p:cNvSpPr/>
          <p:nvPr/>
        </p:nvSpPr>
        <p:spPr>
          <a:xfrm>
            <a:off x="24974454" y="5575717"/>
            <a:ext cx="4133945" cy="11102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5149736" y="9131348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Chance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740047" y="9488497"/>
            <a:ext cx="254010" cy="2564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34990043" y="9492457"/>
            <a:ext cx="457870" cy="4897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501913" y="7869662"/>
            <a:ext cx="6308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View-Time Peaks Match Test &amp; Assignment Dates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566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48</cp:revision>
  <dcterms:created xsi:type="dcterms:W3CDTF">2013-12-22T15:23:10Z</dcterms:created>
  <dcterms:modified xsi:type="dcterms:W3CDTF">2017-12-22T23:29:58Z</dcterms:modified>
</cp:coreProperties>
</file>